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2017"/>
    <a:srgbClr val="651F08"/>
    <a:srgbClr val="FFA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99"/>
  </p:normalViewPr>
  <p:slideViewPr>
    <p:cSldViewPr snapToGrid="0">
      <p:cViewPr varScale="1">
        <p:scale>
          <a:sx n="56" d="100"/>
          <a:sy n="56" d="100"/>
        </p:scale>
        <p:origin x="24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15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59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17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1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54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03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1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3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07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12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72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3C840-6949-8244-95F4-4EC2BDEEB446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93491-8585-534B-BFDF-0176CF3CA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5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agri.tohoku.ac.jp/index-j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東北大学PICS(コンポスト総合科学プロジェクト)公開セミナー2018…">
            <a:extLst>
              <a:ext uri="{FF2B5EF4-FFF2-40B4-BE49-F238E27FC236}">
                <a16:creationId xmlns:a16="http://schemas.microsoft.com/office/drawing/2014/main" id="{91224239-BAD5-8FC2-C0DF-CF7FBA9C7810}"/>
              </a:ext>
            </a:extLst>
          </p:cNvPr>
          <p:cNvSpPr txBox="1"/>
          <p:nvPr/>
        </p:nvSpPr>
        <p:spPr>
          <a:xfrm>
            <a:off x="922500" y="3570"/>
            <a:ext cx="4861908" cy="493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>
              <a:lnSpc>
                <a:spcPts val="1740"/>
              </a:lnSpc>
              <a:defRPr sz="1200" b="1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dirty="0" err="1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東北大学PICS</a:t>
            </a:r>
            <a:r>
              <a:rPr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(</a:t>
            </a:r>
            <a:r>
              <a:rPr dirty="0" err="1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コンポスト総合科学プロジェクト</a:t>
            </a:r>
            <a:r>
              <a:rPr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)公開セミナー20</a:t>
            </a:r>
            <a:r>
              <a:rPr lang="en-US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22</a:t>
            </a:r>
            <a:endParaRPr dirty="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algn="ctr">
              <a:lnSpc>
                <a:spcPts val="1540"/>
              </a:lnSpc>
              <a:defRPr sz="1200" b="1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東北大学川渡フィールドセンター開放講座</a:t>
            </a:r>
            <a:r>
              <a:rPr lang="en-US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2022</a:t>
            </a:r>
            <a:endParaRPr dirty="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5065DF-E307-18E2-E7E5-F1203B8038FA}"/>
              </a:ext>
            </a:extLst>
          </p:cNvPr>
          <p:cNvSpPr txBox="1"/>
          <p:nvPr/>
        </p:nvSpPr>
        <p:spPr>
          <a:xfrm>
            <a:off x="1930375" y="460282"/>
            <a:ext cx="279563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r>
              <a:rPr lang="en-US" altLang="ja-JP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-</a:t>
            </a:r>
            <a:r>
              <a:rPr lang="ja-JP" altLang="en-US" sz="1800" b="0" i="0" u="none" strike="noStrike">
                <a:solidFill>
                  <a:srgbClr val="542017"/>
                </a:solidFill>
                <a:effectLst/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肉牛のしあわせを考える</a:t>
            </a:r>
            <a:r>
              <a:rPr lang="en-US" altLang="ja-JP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-</a:t>
            </a:r>
            <a:endParaRPr lang="ja-JP" altLang="ja-JP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3DE35F-2225-FC32-5A6A-5645B73F2C94}"/>
              </a:ext>
            </a:extLst>
          </p:cNvPr>
          <p:cNvSpPr txBox="1"/>
          <p:nvPr/>
        </p:nvSpPr>
        <p:spPr>
          <a:xfrm>
            <a:off x="2684040" y="808467"/>
            <a:ext cx="133882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参加申込書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2F06B9-157C-06B8-A4CC-E224C7E3CBBF}"/>
              </a:ext>
            </a:extLst>
          </p:cNvPr>
          <p:cNvSpPr txBox="1"/>
          <p:nvPr/>
        </p:nvSpPr>
        <p:spPr>
          <a:xfrm>
            <a:off x="165200" y="6517210"/>
            <a:ext cx="6662900" cy="5386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ご提供いただいた個人情報は、参加申し込みの手続き、連絡、講座案内にのみ使用し、他の目的には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iragino Mincho Pro W3" panose="02020300000000000000" pitchFamily="18" charset="-128"/>
              <a:ea typeface="Hiragino Mincho Pro W3" panose="02020300000000000000" pitchFamily="18" charset="-128"/>
              <a:sym typeface="Times"/>
            </a:endParaRPr>
          </a:p>
          <a:p>
            <a:pPr marL="40639" marR="40639" indent="0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一切使用いたしません。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18068C-605E-9560-0825-049F02448A22}"/>
              </a:ext>
            </a:extLst>
          </p:cNvPr>
          <p:cNvSpPr txBox="1"/>
          <p:nvPr/>
        </p:nvSpPr>
        <p:spPr>
          <a:xfrm>
            <a:off x="288501" y="7034359"/>
            <a:ext cx="6073786" cy="11926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「公開セミナーまでの流れ」</a:t>
            </a:r>
            <a:endParaRPr kumimoji="0" lang="en-US" altLang="ja-JP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iragino Mincho Pro W3" panose="02020300000000000000" pitchFamily="18" charset="-128"/>
              <a:ea typeface="Hiragino Mincho Pro W3" panose="02020300000000000000" pitchFamily="18" charset="-128"/>
              <a:sym typeface="Times"/>
            </a:endParaRPr>
          </a:p>
          <a:p>
            <a:pPr marL="40639" marR="40639" indent="0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0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　参加申込書に必要事項を記入の上、</a:t>
            </a:r>
            <a:r>
              <a:rPr lang="en-US" altLang="ja-JP" sz="1000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FAX</a:t>
            </a:r>
            <a:r>
              <a:rPr lang="ja-JP" altLang="en-US" sz="100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、郵送、</a:t>
            </a:r>
            <a:r>
              <a:rPr lang="en-US" altLang="ja-JP" sz="1000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E-mail</a:t>
            </a:r>
            <a:r>
              <a:rPr lang="ja-JP" altLang="en-US" sz="100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のいずれかでお申し込みください。</a:t>
            </a:r>
            <a:endParaRPr lang="en-US" altLang="ja-JP" sz="1000" dirty="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marL="40639" marR="40639" indent="0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　</a:t>
            </a:r>
            <a:r>
              <a:rPr kumimoji="0" lang="ja-JP" altLang="en-US" sz="1000" b="0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受付期間：令和</a:t>
            </a:r>
            <a:r>
              <a:rPr kumimoji="0" lang="en-US" altLang="ja-JP" sz="10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4</a:t>
            </a:r>
            <a:r>
              <a:rPr kumimoji="0" lang="ja-JP" altLang="en-US" sz="1000" b="0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年</a:t>
            </a:r>
            <a:r>
              <a:rPr kumimoji="0" lang="en-US" altLang="ja-JP" sz="10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10</a:t>
            </a:r>
            <a:r>
              <a:rPr kumimoji="0" lang="ja-JP" altLang="en-US" sz="1000" b="0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月</a:t>
            </a:r>
            <a:r>
              <a:rPr lang="en-US" altLang="ja-JP" sz="1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3</a:t>
            </a:r>
            <a:r>
              <a:rPr lang="ja-JP" altLang="en-US" sz="1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日</a:t>
            </a:r>
            <a:r>
              <a:rPr kumimoji="0" lang="ja-JP" altLang="en-US" sz="1000" b="0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（月）から</a:t>
            </a:r>
            <a:r>
              <a:rPr kumimoji="0" lang="en-US" altLang="ja-JP" sz="10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10</a:t>
            </a:r>
            <a:r>
              <a:rPr kumimoji="0" lang="ja-JP" altLang="en-US" sz="1000" b="0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月</a:t>
            </a:r>
            <a:r>
              <a:rPr lang="en-US" altLang="ja-JP" sz="1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17</a:t>
            </a:r>
            <a:r>
              <a:rPr kumimoji="0" lang="ja-JP" altLang="en-US" sz="1000" b="0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日（月）まで</a:t>
            </a:r>
            <a:endParaRPr kumimoji="0" lang="en-US" altLang="ja-JP" sz="1000" b="0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iragino Mincho Pro W3" panose="02020300000000000000" pitchFamily="18" charset="-128"/>
              <a:ea typeface="Hiragino Mincho Pro W3" panose="02020300000000000000" pitchFamily="18" charset="-128"/>
              <a:sym typeface="Times"/>
            </a:endParaRPr>
          </a:p>
          <a:p>
            <a:pPr marL="40639" marR="40639" indent="0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iragino Mincho Pro W3" panose="02020300000000000000" pitchFamily="18" charset="-128"/>
                <a:ea typeface="Hiragino Mincho Pro W3" panose="02020300000000000000" pitchFamily="18" charset="-128"/>
                <a:sym typeface="Times"/>
              </a:rPr>
              <a:t>　　定員になった時点で募集を打ち切ります。</a:t>
            </a:r>
            <a:r>
              <a:rPr lang="ja-JP" altLang="en-US" sz="100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ご了承のほど、よろしくお願いいたします。</a:t>
            </a:r>
            <a:endParaRPr lang="en-US" altLang="ja-JP" sz="1000" dirty="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marR="40639" algn="l" defTabSz="914400" rtl="0" fontAlgn="auto" latinLnBrk="0" hangingPunct="0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ja-JP" altLang="en-US" sz="100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　公開セミナーは雨天でも開催いたします。</a:t>
            </a:r>
            <a:endParaRPr lang="en-US" altLang="ja-JP" sz="1000" dirty="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C3369B6D-08A9-4A09-66C4-9C53B116F016}"/>
              </a:ext>
            </a:extLst>
          </p:cNvPr>
          <p:cNvSpPr txBox="1"/>
          <p:nvPr/>
        </p:nvSpPr>
        <p:spPr>
          <a:xfrm>
            <a:off x="288501" y="8243469"/>
            <a:ext cx="6073786" cy="1347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0" marR="0" indent="137795" defTabSz="12700">
              <a:lnSpc>
                <a:spcPts val="1740"/>
              </a:lnSpc>
              <a:defRPr sz="1100" b="1">
                <a:solidFill>
                  <a:srgbClr val="941100"/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sz="1000" dirty="0" err="1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お問い合わせ</a:t>
            </a:r>
            <a:endParaRPr sz="1000" dirty="0">
              <a:solidFill>
                <a:schemeClr val="tx1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marL="0" marR="0" indent="137795" defTabSz="12700">
              <a:lnSpc>
                <a:spcPts val="1740"/>
              </a:lnSpc>
              <a:defRPr sz="1100">
                <a:uFillTx/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sz="1000" dirty="0" err="1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東北大学大学院農学研究科附属複合生態フィールド教育研究センタ</a:t>
            </a:r>
            <a:r>
              <a:rPr sz="1000" dirty="0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ー</a:t>
            </a:r>
          </a:p>
          <a:p>
            <a:pPr marL="0" marR="0" indent="137795" defTabSz="12700">
              <a:lnSpc>
                <a:spcPts val="1740"/>
              </a:lnSpc>
              <a:tabLst>
                <a:tab pos="1079500" algn="l"/>
              </a:tabLst>
              <a:defRPr sz="1100">
                <a:uFillTx/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sz="1000" dirty="0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〒989-6711	宮城県大崎市鳴子温泉字蓬田232-3</a:t>
            </a:r>
          </a:p>
          <a:p>
            <a:pPr marL="0" marR="0" indent="137795" defTabSz="12700">
              <a:lnSpc>
                <a:spcPts val="1740"/>
              </a:lnSpc>
              <a:tabLst>
                <a:tab pos="1879600" algn="l"/>
              </a:tabLst>
              <a:defRPr sz="1100" b="1" spc="22">
                <a:solidFill>
                  <a:srgbClr val="C00000"/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sz="1000" dirty="0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TEL：0229-84-7312	FAX：0229-84-6490</a:t>
            </a:r>
          </a:p>
          <a:p>
            <a:pPr marL="0" marR="0" indent="137795" defTabSz="12700">
              <a:lnSpc>
                <a:spcPts val="1740"/>
              </a:lnSpc>
              <a:defRPr sz="1100" b="1" spc="4">
                <a:solidFill>
                  <a:srgbClr val="011993"/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sz="1000" dirty="0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Email : </a:t>
            </a:r>
            <a:r>
              <a:rPr sz="1000" dirty="0" err="1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far-syom@grp.tohoku.ac.jp</a:t>
            </a:r>
            <a:endParaRPr sz="1000" dirty="0">
              <a:solidFill>
                <a:schemeClr val="tx1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  <a:p>
            <a:pPr marL="0" marR="0" indent="137795" defTabSz="12700">
              <a:lnSpc>
                <a:spcPts val="1740"/>
              </a:lnSpc>
              <a:tabLst>
                <a:tab pos="482600" algn="l"/>
              </a:tabLst>
              <a:defRPr sz="1100" b="1" spc="41">
                <a:solidFill>
                  <a:srgbClr val="011993"/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sz="1000" dirty="0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 H P  ：</a:t>
            </a:r>
            <a:r>
              <a:rPr lang="en-US" altLang="ja-JP" sz="1000" dirty="0">
                <a:sym typeface="メイリオ"/>
                <a:hlinkClick r:id="rId2"/>
              </a:rPr>
              <a:t>https://www.agri.tohoku.ac.jp/index-j.html</a:t>
            </a:r>
            <a:endParaRPr sz="1000" dirty="0">
              <a:solidFill>
                <a:schemeClr val="tx1"/>
              </a:solidFill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E118A1A9-EF3F-CA38-AE60-3E5C77D26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850202"/>
              </p:ext>
            </p:extLst>
          </p:nvPr>
        </p:nvGraphicFramePr>
        <p:xfrm>
          <a:off x="165231" y="3873974"/>
          <a:ext cx="6429375" cy="25515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6810">
                  <a:extLst>
                    <a:ext uri="{9D8B030D-6E8A-4147-A177-3AD203B41FA5}">
                      <a16:colId xmlns:a16="http://schemas.microsoft.com/office/drawing/2014/main" val="3021148910"/>
                    </a:ext>
                  </a:extLst>
                </a:gridCol>
                <a:gridCol w="1385641">
                  <a:extLst>
                    <a:ext uri="{9D8B030D-6E8A-4147-A177-3AD203B41FA5}">
                      <a16:colId xmlns:a16="http://schemas.microsoft.com/office/drawing/2014/main" val="2479746512"/>
                    </a:ext>
                  </a:extLst>
                </a:gridCol>
                <a:gridCol w="1385641">
                  <a:extLst>
                    <a:ext uri="{9D8B030D-6E8A-4147-A177-3AD203B41FA5}">
                      <a16:colId xmlns:a16="http://schemas.microsoft.com/office/drawing/2014/main" val="1343928335"/>
                    </a:ext>
                  </a:extLst>
                </a:gridCol>
                <a:gridCol w="2078462">
                  <a:extLst>
                    <a:ext uri="{9D8B030D-6E8A-4147-A177-3AD203B41FA5}">
                      <a16:colId xmlns:a16="http://schemas.microsoft.com/office/drawing/2014/main" val="40857216"/>
                    </a:ext>
                  </a:extLst>
                </a:gridCol>
                <a:gridCol w="692821">
                  <a:extLst>
                    <a:ext uri="{9D8B030D-6E8A-4147-A177-3AD203B41FA5}">
                      <a16:colId xmlns:a16="http://schemas.microsoft.com/office/drawing/2014/main" val="325908469"/>
                    </a:ext>
                  </a:extLst>
                </a:gridCol>
              </a:tblGrid>
              <a:tr h="1847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ふりがな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生年月日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受講回数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extLst>
                  <a:ext uri="{0D108BD9-81ED-4DB2-BD59-A6C34878D82A}">
                    <a16:rowId xmlns:a16="http://schemas.microsoft.com/office/drawing/2014/main" val="50486694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参加者氏名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昭・平　　　年　　　月　　　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>
                          <a:effectLst/>
                        </a:rPr>
                        <a:t>回目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extLst>
                  <a:ext uri="{0D108BD9-81ED-4DB2-BD59-A6C34878D82A}">
                    <a16:rowId xmlns:a16="http://schemas.microsoft.com/office/drawing/2014/main" val="2549097591"/>
                  </a:ext>
                </a:extLst>
              </a:tr>
              <a:tr h="1847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性別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男・女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416538"/>
                  </a:ext>
                </a:extLst>
              </a:tr>
              <a:tr h="2955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学校名・学年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4"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>
                          <a:effectLst/>
                        </a:rPr>
                        <a:t>学校　　　　年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26571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住所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274571"/>
                  </a:ext>
                </a:extLst>
              </a:tr>
              <a:tr h="1399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電話番号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自宅</a:t>
                      </a:r>
                      <a:r>
                        <a:rPr lang="en-US" altLang="ja-JP" sz="900" u="none" strike="noStrike">
                          <a:effectLst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</a:rPr>
                        <a:t>携帯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緊急連絡先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503546"/>
                  </a:ext>
                </a:extLst>
              </a:tr>
              <a:tr h="18475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高校生のみでご参加の場合には、保護者のご承諾をお願いします。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238381"/>
                  </a:ext>
                </a:extLst>
              </a:tr>
              <a:tr h="3932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公開セミナー</a:t>
                      </a:r>
                      <a:r>
                        <a:rPr lang="en-US" altLang="ja-JP" sz="900" u="none" strike="noStrike">
                          <a:effectLst/>
                        </a:rPr>
                        <a:t>2019</a:t>
                      </a:r>
                      <a:r>
                        <a:rPr lang="ja-JP" altLang="en-US" sz="900" u="none" strike="noStrike">
                          <a:effectLst/>
                        </a:rPr>
                        <a:t>に参加することを承諾します。　　　　　　　　保護者氏名　　　　　　　　　　　　　　　　　　　印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286076"/>
                  </a:ext>
                </a:extLst>
              </a:tr>
              <a:tr h="478312">
                <a:tc gridSpan="5">
                  <a:txBody>
                    <a:bodyPr/>
                    <a:lstStyle/>
                    <a:p>
                      <a:pPr algn="l" fontAlgn="t"/>
                      <a:r>
                        <a:rPr lang="ja-JP" altLang="en-US" sz="900" u="none" strike="noStrike">
                          <a:effectLst/>
                        </a:rPr>
                        <a:t>あらかじめ、知っておいてほしい情報があればお書きください。</a:t>
                      </a:r>
                      <a:r>
                        <a:rPr lang="en-US" altLang="ja-JP" sz="900" u="none" strike="noStrike" dirty="0">
                          <a:effectLst/>
                        </a:rPr>
                        <a:t>(</a:t>
                      </a:r>
                      <a:r>
                        <a:rPr lang="ja-JP" altLang="en-US" sz="900" u="none" strike="noStrike">
                          <a:effectLst/>
                        </a:rPr>
                        <a:t>例：アレルギーなど）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901643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48A8297-39FE-7162-F7D4-E69A97E69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84690"/>
              </p:ext>
            </p:extLst>
          </p:nvPr>
        </p:nvGraphicFramePr>
        <p:xfrm>
          <a:off x="170186" y="1212782"/>
          <a:ext cx="6429375" cy="25515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6810">
                  <a:extLst>
                    <a:ext uri="{9D8B030D-6E8A-4147-A177-3AD203B41FA5}">
                      <a16:colId xmlns:a16="http://schemas.microsoft.com/office/drawing/2014/main" val="3021148910"/>
                    </a:ext>
                  </a:extLst>
                </a:gridCol>
                <a:gridCol w="1385641">
                  <a:extLst>
                    <a:ext uri="{9D8B030D-6E8A-4147-A177-3AD203B41FA5}">
                      <a16:colId xmlns:a16="http://schemas.microsoft.com/office/drawing/2014/main" val="2479746512"/>
                    </a:ext>
                  </a:extLst>
                </a:gridCol>
                <a:gridCol w="1385641">
                  <a:extLst>
                    <a:ext uri="{9D8B030D-6E8A-4147-A177-3AD203B41FA5}">
                      <a16:colId xmlns:a16="http://schemas.microsoft.com/office/drawing/2014/main" val="1343928335"/>
                    </a:ext>
                  </a:extLst>
                </a:gridCol>
                <a:gridCol w="2078462">
                  <a:extLst>
                    <a:ext uri="{9D8B030D-6E8A-4147-A177-3AD203B41FA5}">
                      <a16:colId xmlns:a16="http://schemas.microsoft.com/office/drawing/2014/main" val="40857216"/>
                    </a:ext>
                  </a:extLst>
                </a:gridCol>
                <a:gridCol w="692821">
                  <a:extLst>
                    <a:ext uri="{9D8B030D-6E8A-4147-A177-3AD203B41FA5}">
                      <a16:colId xmlns:a16="http://schemas.microsoft.com/office/drawing/2014/main" val="325908469"/>
                    </a:ext>
                  </a:extLst>
                </a:gridCol>
              </a:tblGrid>
              <a:tr h="1847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ふりがな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生年月日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受講回数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extLst>
                  <a:ext uri="{0D108BD9-81ED-4DB2-BD59-A6C34878D82A}">
                    <a16:rowId xmlns:a16="http://schemas.microsoft.com/office/drawing/2014/main" val="50486694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参加者氏名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昭・平　　　年　　　月　　　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>
                          <a:effectLst/>
                        </a:rPr>
                        <a:t>回目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extLst>
                  <a:ext uri="{0D108BD9-81ED-4DB2-BD59-A6C34878D82A}">
                    <a16:rowId xmlns:a16="http://schemas.microsoft.com/office/drawing/2014/main" val="2549097591"/>
                  </a:ext>
                </a:extLst>
              </a:tr>
              <a:tr h="1847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性別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男・女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416538"/>
                  </a:ext>
                </a:extLst>
              </a:tr>
              <a:tr h="2955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学校名・学年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4"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>
                          <a:effectLst/>
                        </a:rPr>
                        <a:t>学校　　　　年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26571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住所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274571"/>
                  </a:ext>
                </a:extLst>
              </a:tr>
              <a:tr h="1399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電話番号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自宅</a:t>
                      </a:r>
                      <a:r>
                        <a:rPr lang="en-US" altLang="ja-JP" sz="900" u="none" strike="noStrike">
                          <a:effectLst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</a:rPr>
                        <a:t>携帯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緊急連絡先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503546"/>
                  </a:ext>
                </a:extLst>
              </a:tr>
              <a:tr h="18475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高校生のみでご参加の場合には、保護者のご承諾をお願いします。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238381"/>
                  </a:ext>
                </a:extLst>
              </a:tr>
              <a:tr h="3932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　公開セミナー</a:t>
                      </a:r>
                      <a:r>
                        <a:rPr lang="en-US" altLang="ja-JP" sz="900" u="none" strike="noStrike">
                          <a:effectLst/>
                        </a:rPr>
                        <a:t>2019</a:t>
                      </a:r>
                      <a:r>
                        <a:rPr lang="ja-JP" altLang="en-US" sz="900" u="none" strike="noStrike">
                          <a:effectLst/>
                        </a:rPr>
                        <a:t>に参加することを承諾します。　　　　　　　　保護者氏名　　　　　　　　　　　　　　　　　　　印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286076"/>
                  </a:ext>
                </a:extLst>
              </a:tr>
              <a:tr h="478312">
                <a:tc gridSpan="5">
                  <a:txBody>
                    <a:bodyPr/>
                    <a:lstStyle/>
                    <a:p>
                      <a:pPr algn="l" fontAlgn="t"/>
                      <a:r>
                        <a:rPr lang="ja-JP" altLang="en-US" sz="900" u="none" strike="noStrike">
                          <a:effectLst/>
                        </a:rPr>
                        <a:t>あらかじめ、知っておいてほしい情報があればお書きください。</a:t>
                      </a:r>
                      <a:r>
                        <a:rPr lang="en-US" altLang="ja-JP" sz="900" u="none" strike="noStrike" dirty="0">
                          <a:effectLst/>
                        </a:rPr>
                        <a:t>(</a:t>
                      </a:r>
                      <a:r>
                        <a:rPr lang="ja-JP" altLang="en-US" sz="900" u="none" strike="noStrike">
                          <a:effectLst/>
                        </a:rPr>
                        <a:t>例：アレルギーなど）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6928" marR="6928" marT="6928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901643"/>
                  </a:ext>
                </a:extLst>
              </a:tr>
            </a:tbl>
          </a:graphicData>
        </a:graphic>
      </p:graphicFrame>
      <p:sp>
        <p:nvSpPr>
          <p:cNvPr id="2" name="Kawatabi Field Center Tohoku University">
            <a:extLst>
              <a:ext uri="{FF2B5EF4-FFF2-40B4-BE49-F238E27FC236}">
                <a16:creationId xmlns:a16="http://schemas.microsoft.com/office/drawing/2014/main" id="{D67C4DC2-297B-10F7-5A5F-BC89AE7EAF89}"/>
              </a:ext>
            </a:extLst>
          </p:cNvPr>
          <p:cNvSpPr txBox="1"/>
          <p:nvPr/>
        </p:nvSpPr>
        <p:spPr>
          <a:xfrm>
            <a:off x="2418948" y="9587345"/>
            <a:ext cx="322684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 b="1">
                <a:solidFill>
                  <a:srgbClr val="9411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sz="1200" dirty="0" err="1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Kawatabi</a:t>
            </a:r>
            <a:r>
              <a:rPr sz="1200" dirty="0">
                <a:solidFill>
                  <a:schemeClr val="tx1"/>
                </a:solidFill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 Field Center Tohoku University</a:t>
            </a:r>
          </a:p>
        </p:txBody>
      </p:sp>
      <p:pic>
        <p:nvPicPr>
          <p:cNvPr id="3" name="図 32" descr="図 32">
            <a:extLst>
              <a:ext uri="{FF2B5EF4-FFF2-40B4-BE49-F238E27FC236}">
                <a16:creationId xmlns:a16="http://schemas.microsoft.com/office/drawing/2014/main" id="{875D268D-5F64-2EA2-7D0A-6CB7580F5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098" y="9435689"/>
            <a:ext cx="907552" cy="39715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9879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341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Maru Gothic Pro W4</vt:lpstr>
      <vt:lpstr>Hiragino Mincho Pro W3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多田　千佳</dc:creator>
  <cp:lastModifiedBy>jimu2018-1</cp:lastModifiedBy>
  <cp:revision>14</cp:revision>
  <dcterms:created xsi:type="dcterms:W3CDTF">2022-09-06T06:46:08Z</dcterms:created>
  <dcterms:modified xsi:type="dcterms:W3CDTF">2022-09-09T05:23:55Z</dcterms:modified>
</cp:coreProperties>
</file>